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FB495CC2-D429-4A5E-86FE-6A2D7BBFB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709" y="1481667"/>
            <a:ext cx="8535289" cy="1947333"/>
          </a:xfrm>
        </p:spPr>
        <p:txBody>
          <a:bodyPr/>
          <a:lstStyle/>
          <a:p>
            <a:r>
              <a:rPr lang="pl-PL" sz="2800" b="1" dirty="0">
                <a:solidFill>
                  <a:srgbClr val="7030A0"/>
                </a:solidFill>
              </a:rPr>
              <a:t>Prawidłowy cykl miesiączkowy i zaburzenia miesiączkowania u dziewcząt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397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CA881C9-7052-42BB-9E8D-620B7EEA566C}"/>
              </a:ext>
            </a:extLst>
          </p:cNvPr>
          <p:cNvSpPr/>
          <p:nvPr/>
        </p:nvSpPr>
        <p:spPr>
          <a:xfrm>
            <a:off x="377503" y="1859339"/>
            <a:ext cx="108050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Diagnostyka krwawień młodocianych powinna opierać się na dobrze zebranym wywiadzie klinicznym, uzupełnionym o badanie fizykalne i laboratoryjne, a w wybranych przypadkach także o badania obrazowe. Wywiad ginekologiczny powinien przede wszystkim zawierać informacje na temat wieku menarche, długości i regularności cykli oraz charakterystyki krwawień miesiączkowych. Aby zwiększyć jego rzetelność i powtarzalność, warto posłużyć się </a:t>
            </a:r>
            <a:r>
              <a:rPr lang="pl-PL" dirty="0" err="1"/>
              <a:t>Menstrual</a:t>
            </a:r>
            <a:r>
              <a:rPr lang="pl-PL" dirty="0"/>
              <a:t> </a:t>
            </a:r>
            <a:r>
              <a:rPr lang="pl-PL" dirty="0" err="1"/>
              <a:t>Bleeding</a:t>
            </a:r>
            <a:r>
              <a:rPr lang="pl-PL" dirty="0"/>
              <a:t> </a:t>
            </a:r>
            <a:r>
              <a:rPr lang="pl-PL" dirty="0" err="1"/>
              <a:t>Questionnaire</a:t>
            </a:r>
            <a:r>
              <a:rPr lang="pl-PL" dirty="0"/>
              <a:t> (MBQ). Lekarz powinien zadać pytania o epizody </a:t>
            </a:r>
            <a:r>
              <a:rPr lang="pl-PL" dirty="0" err="1"/>
              <a:t>mlekotoku</a:t>
            </a:r>
            <a:r>
              <a:rPr lang="pl-PL" dirty="0"/>
              <a:t>, choroby przenoszone drogą płciową, ewentualną stosowaną formę antykoncepcji oraz wystąpienie nadużyć seksualnych. W celu wykluczenia innych chorób – także ogólnoustrojowych – predysponujących do nieprawidłowych krwawień miesiączkowych należy przeprowadzić szczegółowy wywiad chorobowy i rodzinny, mając na uwadze możliwość występowania wrodzonych zaburzeń krzepnięcia</a:t>
            </a:r>
          </a:p>
        </p:txBody>
      </p:sp>
    </p:spTree>
    <p:extLst>
      <p:ext uri="{BB962C8B-B14F-4D97-AF65-F5344CB8AC3E}">
        <p14:creationId xmlns:p14="http://schemas.microsoft.com/office/powerpoint/2010/main" val="1463039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2F6BCB3-2E8B-403F-8DA9-37C259893E10}"/>
              </a:ext>
            </a:extLst>
          </p:cNvPr>
          <p:cNvSpPr/>
          <p:nvPr/>
        </p:nvSpPr>
        <p:spPr>
          <a:xfrm>
            <a:off x="989901" y="1582341"/>
            <a:ext cx="101171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Badanie ginekologiczne, będące szczególnie stresujące dla dziewcząt, które nie rozpoczęły jeszcze współżycia, można przeprowadzić bez użycia wzierników, jednym palcem, i ewentualnie uzupełnić je o badanie </a:t>
            </a:r>
            <a:r>
              <a:rPr lang="pl-PL" dirty="0" err="1"/>
              <a:t>przezodbytnicze</a:t>
            </a:r>
            <a:r>
              <a:rPr lang="pl-PL" dirty="0"/>
              <a:t>. Ma ono głównie na celu wykluczenie obecności ciała obcego w pochwie i zmian guzowatych w obrębie narządów miednicy mniejszej. Podejrzenie powyższych patologii – a także wad rozwojowych – jest wskazaniem do wykonania badania ultrasonograficznego głowicą </a:t>
            </a:r>
            <a:r>
              <a:rPr lang="pl-PL" dirty="0" err="1"/>
              <a:t>przezbrzuszną</a:t>
            </a:r>
            <a:r>
              <a:rPr lang="pl-PL" dirty="0"/>
              <a:t> przy wypełnionym pęcherzu moczowym lub u dziewcząt aktywnych seksualnie – głowicą </a:t>
            </a:r>
            <a:r>
              <a:rPr lang="pl-PL" dirty="0" err="1"/>
              <a:t>przezpochwową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3080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84F9397-2137-4CCB-86D1-0405720631CC}"/>
              </a:ext>
            </a:extLst>
          </p:cNvPr>
          <p:cNvSpPr/>
          <p:nvPr/>
        </p:nvSpPr>
        <p:spPr>
          <a:xfrm>
            <a:off x="629174" y="1686798"/>
            <a:ext cx="100751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przypadku krwawień młodocianych najważniejszymi badaniami laboratoryjnymi są: oznaczenie stężenia podjednostki β ludzkiej gonadotropiny kosmówkowej (β-hCG) w surowicy, morfologia krwi z rozmazem, a zgodnie z zaleceniami American College of </a:t>
            </a:r>
            <a:r>
              <a:rPr lang="pl-PL" dirty="0" err="1"/>
              <a:t>Obstetricians</a:t>
            </a:r>
            <a:r>
              <a:rPr lang="pl-PL" dirty="0"/>
              <a:t> and </a:t>
            </a:r>
            <a:r>
              <a:rPr lang="pl-PL" dirty="0" err="1"/>
              <a:t>Gynecologists</a:t>
            </a:r>
            <a:r>
              <a:rPr lang="pl-PL" dirty="0"/>
              <a:t> (ACOG) – również parametry układu krzepnięcia.</a:t>
            </a:r>
            <a:r>
              <a:rPr lang="pl-PL" baseline="30000" dirty="0"/>
              <a:t>5-8</a:t>
            </a:r>
            <a:endParaRPr lang="pl-PL" dirty="0"/>
          </a:p>
          <a:p>
            <a:r>
              <a:rPr lang="pl-PL" dirty="0"/>
              <a:t>Postępowanie w AUB u dziewcząt zależy głównie od ich nasilenia. Zasadą leczenia hormonalnego jest suplementacja estrogenów (w celu wygojenia miejsc krwawiących w atroficznym endometrium i pobudzenia proliferacji) oraz w fazie lutealnej – </a:t>
            </a:r>
            <a:r>
              <a:rPr lang="pl-PL" dirty="0" err="1"/>
              <a:t>progestagenów</a:t>
            </a:r>
            <a:r>
              <a:rPr lang="pl-PL" dirty="0"/>
              <a:t> (w celu stabilizacji błony śluzowej jamy macicy i regulacji cyklu). Zalecane jest prowadzenie przez pacjentkę kalendarzyka miesiączkowego, który ułatwi dokładną obserwację kolejnych miesiączek.</a:t>
            </a:r>
          </a:p>
        </p:txBody>
      </p:sp>
    </p:spTree>
    <p:extLst>
      <p:ext uri="{BB962C8B-B14F-4D97-AF65-F5344CB8AC3E}">
        <p14:creationId xmlns:p14="http://schemas.microsoft.com/office/powerpoint/2010/main" val="271802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0C867A2-3134-435C-9077-2E1E62DA36E7}"/>
              </a:ext>
            </a:extLst>
          </p:cNvPr>
          <p:cNvSpPr/>
          <p:nvPr/>
        </p:nvSpPr>
        <p:spPr>
          <a:xfrm>
            <a:off x="562062" y="1582341"/>
            <a:ext cx="96473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AUB o łagodnym nasileniu określamy jako przedłużające się krwawienia menstruacyjne lub skrócenie cyklu miesiączkowego trwające od co najmniej 2 miesięcy z umiarkowaną utratą krwi miesiączkowej i stężeniem hemoglobiny (</a:t>
            </a:r>
            <a:r>
              <a:rPr lang="pl-PL" dirty="0" err="1"/>
              <a:t>Hb</a:t>
            </a:r>
            <a:r>
              <a:rPr lang="pl-PL" dirty="0"/>
              <a:t>) &gt;12 g/dl. W tej sytuacji według indywidualnych wskazań można zastosować preparaty witaminowe i żelazo. Niesteroidowe leki przeciwzapalne zmniejszają obfitość krwawień, podobnie jak leki </a:t>
            </a:r>
            <a:r>
              <a:rPr lang="pl-PL" dirty="0" err="1"/>
              <a:t>antyfibrynolityczne</a:t>
            </a:r>
            <a:r>
              <a:rPr lang="pl-PL" dirty="0"/>
              <a:t>, które mogą zmniejszyć utratę krwi miesiączkowej nawet do 50%. Po zastosowanym leczeniu należy przeprowadzić badanie kontrolne po około 3 miesiącach</a:t>
            </a:r>
          </a:p>
        </p:txBody>
      </p:sp>
    </p:spTree>
    <p:extLst>
      <p:ext uri="{BB962C8B-B14F-4D97-AF65-F5344CB8AC3E}">
        <p14:creationId xmlns:p14="http://schemas.microsoft.com/office/powerpoint/2010/main" val="416207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7EB7A57-B109-47DC-BB73-0DC9C2D1521A}"/>
              </a:ext>
            </a:extLst>
          </p:cNvPr>
          <p:cNvSpPr/>
          <p:nvPr/>
        </p:nvSpPr>
        <p:spPr>
          <a:xfrm>
            <a:off x="587229" y="2413338"/>
            <a:ext cx="97563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AUB o umiarkowanym nasileniu definiuje się jako przedłużające się i/lub obfite krwawienia menstruacyjne (&gt;7 dni) lub skrócenie cyklu miesiączkowego z częstymi miesiączkami (co 7-21 dni); utrata krwi miesiączkowej jest umiarkowana, a stężenie </a:t>
            </a:r>
            <a:r>
              <a:rPr lang="pl-PL" dirty="0" err="1"/>
              <a:t>Hb</a:t>
            </a:r>
            <a:r>
              <a:rPr lang="pl-PL" dirty="0"/>
              <a:t> wskazuje na niewielką niedokrwistość (</a:t>
            </a:r>
            <a:r>
              <a:rPr lang="pl-PL" dirty="0" err="1"/>
              <a:t>Hb</a:t>
            </a:r>
            <a:r>
              <a:rPr lang="pl-PL" dirty="0"/>
              <a:t> 10-12 g/dl).</a:t>
            </a:r>
          </a:p>
        </p:txBody>
      </p:sp>
    </p:spTree>
    <p:extLst>
      <p:ext uri="{BB962C8B-B14F-4D97-AF65-F5344CB8AC3E}">
        <p14:creationId xmlns:p14="http://schemas.microsoft.com/office/powerpoint/2010/main" val="247753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F5D162C-1CB4-43F1-9891-1761FF93BBD4}"/>
              </a:ext>
            </a:extLst>
          </p:cNvPr>
          <p:cNvSpPr/>
          <p:nvPr/>
        </p:nvSpPr>
        <p:spPr>
          <a:xfrm>
            <a:off x="1001086" y="1657355"/>
            <a:ext cx="95354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Leczenie z zastosowaniem terapii </a:t>
            </a:r>
            <a:r>
              <a:rPr lang="pl-PL" dirty="0" err="1"/>
              <a:t>estrogenowo-progestagennej</a:t>
            </a:r>
            <a:r>
              <a:rPr lang="pl-PL" dirty="0"/>
              <a:t> w AUB o umiarkowanym i ciężkim nasileniu przedstawiono w tabeli 2. Jako alternatywne leczenie można zastosować doustną dwuskładnikową antykoncepcję hormonalną lub terapię progestagenną.</a:t>
            </a:r>
            <a:r>
              <a:rPr lang="pl-PL" baseline="30000" dirty="0"/>
              <a:t>5,6,9</a:t>
            </a:r>
            <a:endParaRPr lang="pl-PL" dirty="0"/>
          </a:p>
          <a:p>
            <a:r>
              <a:rPr lang="pl-PL" dirty="0"/>
              <a:t>AUB o ciężkim nasileniu określamy jako obfite, przedłużające się krwawienia z dróg rodnych współwystępujące z zaburzonym cyklem miesiączkowym; utrata krwi miesiączkowej jest znaczna, a stężenie </a:t>
            </a:r>
            <a:r>
              <a:rPr lang="pl-PL" dirty="0" err="1"/>
              <a:t>Hb</a:t>
            </a:r>
            <a:r>
              <a:rPr lang="pl-PL" dirty="0"/>
              <a:t> wskazuje na znamienną niedokrwistość (</a:t>
            </a:r>
            <a:r>
              <a:rPr lang="pl-PL" dirty="0" err="1"/>
              <a:t>Hb</a:t>
            </a:r>
            <a:r>
              <a:rPr lang="pl-PL" dirty="0"/>
              <a:t> &lt;10 g/dl).</a:t>
            </a:r>
          </a:p>
          <a:p>
            <a:r>
              <a:rPr lang="pl-PL" dirty="0"/>
              <a:t>Innymi sposobami leczenia krwawień o ciężkim nasileniu są: wewnątrzmaciczny hormonalny system antykoncepcyjny lub długo działające analogi GnRH. W przypadku nieskuteczności leczenia hormonalnego z utrzymującym się krwawieniem przez 24-36 kolejnych godzin można rozważyć zabieg wyłyżeczkowania jamy macicy.</a:t>
            </a:r>
            <a:r>
              <a:rPr lang="pl-PL" baseline="30000" dirty="0"/>
              <a:t>5,6,9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863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72BBBA7-A27E-4249-ACD9-4FF3097B4E36}"/>
              </a:ext>
            </a:extLst>
          </p:cNvPr>
          <p:cNvSpPr/>
          <p:nvPr/>
        </p:nvSpPr>
        <p:spPr>
          <a:xfrm>
            <a:off x="461393" y="1397296"/>
            <a:ext cx="101003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Fizjoterapia w zaburzeniach cyklu miesiączkowego u dziewcząt</a:t>
            </a:r>
          </a:p>
          <a:p>
            <a:r>
              <a:rPr lang="pl-PL" dirty="0"/>
              <a:t>Postępowanie fizjoterapeutyczne polega na zastosowaniu w celach leczniczych ruchu oraz innych czynników fizycznych występujących w naturze. Obecnie coraz częściej wykorzystuje się je także na oddziałach ginekologiczno-położniczych, gdzie znajduje zastosowanie między innymi w leczeniu zaburzeń cyklu miesiączkowego, tj. w zespole napięcia przedmiesiączkowego (PMS) oraz bolesnym miesiączkowaniu u młodych dziewcząt. Właściwie zastosowana fizjoterapia wpływa na uelastycznienie i wzmocnienie mięśni, zmniejszenie nasilenia bólu, poprawę krążenia obwodowego, a także poprawia samopoczucie.</a:t>
            </a:r>
            <a:r>
              <a:rPr lang="pl-PL" baseline="30000" dirty="0"/>
              <a:t>10-13</a:t>
            </a:r>
            <a:endParaRPr lang="pl-PL" dirty="0"/>
          </a:p>
          <a:p>
            <a:r>
              <a:rPr lang="pl-PL" dirty="0"/>
              <a:t>Postępowanie rehabilitacyjne poza rozpoznaniem zależy od wielu czynników, takich jak wiek pacjentki, budowa ciała i postawa, choroby towarzyszące oraz indywidualne preferencje chorej.</a:t>
            </a:r>
          </a:p>
        </p:txBody>
      </p:sp>
    </p:spTree>
    <p:extLst>
      <p:ext uri="{BB962C8B-B14F-4D97-AF65-F5344CB8AC3E}">
        <p14:creationId xmlns:p14="http://schemas.microsoft.com/office/powerpoint/2010/main" val="2604932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69FA01B-2558-49CA-8B91-DF27A2FECB33}"/>
              </a:ext>
            </a:extLst>
          </p:cNvPr>
          <p:cNvSpPr/>
          <p:nvPr/>
        </p:nvSpPr>
        <p:spPr>
          <a:xfrm>
            <a:off x="704675" y="1582341"/>
            <a:ext cx="106791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Zespół napięcia przedmiesiączkowego i pierwotne bolesne miesiączkowanie najczęściej dotyczą dziewcząt o typie leptosomicznym (astenicznym). Osoby te charakteryzują się wysokim wzrostem, długimi, smukłymi kończynami, są sprawne fizycznie, pobudliwe i mają chwiejny układ autonomiczny. W pozycji siedzącej ich miednica jest nadmiernie wyprostowana, mięśnie brzucha są stale napięte, a lordoza lędźwiowa zostaje spłycona. Ze względu na zbliżone objawy występujące w obu patologiach stosowane metody rehabilitacyjne w zespole napięcia przedmiesiączkowego oraz bolesnym miesiączkowaniu są podobne.</a:t>
            </a:r>
          </a:p>
        </p:txBody>
      </p:sp>
    </p:spTree>
    <p:extLst>
      <p:ext uri="{BB962C8B-B14F-4D97-AF65-F5344CB8AC3E}">
        <p14:creationId xmlns:p14="http://schemas.microsoft.com/office/powerpoint/2010/main" val="394110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AC01E24-EB3B-441D-BDC7-3AB9E82E5A46}"/>
              </a:ext>
            </a:extLst>
          </p:cNvPr>
          <p:cNvSpPr/>
          <p:nvPr/>
        </p:nvSpPr>
        <p:spPr>
          <a:xfrm>
            <a:off x="796953" y="889844"/>
            <a:ext cx="102513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Kinezyterapia polega na zastosowaniu ćwiczeń fizycznych, które korzystnie wpływają na redukcję napięcia, poprawiają nastrój i krążenie krwi przez wytwarzanie β-endorfin. Zaleca się wykonywanie ćwiczeń ruchowych w pozycjach: leżenie tyłem, leżenie bokiem, klęk podparty oraz takich aktywności ruchowych, jak bieg w miejscu z uderzaniem pięt o pośladki, bieg w miejscu z unoszeniem kolan, ćwiczenia rozluźniające mięśnie grzbietu, brzucha, pośladków, krocza i dna miednicy, wspomagane oddychaniem torem brzusznym. Czas trwania każdego ćwiczenia powinien wynosić około 30 sekund.</a:t>
            </a:r>
            <a:r>
              <a:rPr lang="pl-PL" baseline="30000" dirty="0"/>
              <a:t>11,13-16</a:t>
            </a:r>
            <a:r>
              <a:rPr lang="pl-PL" dirty="0"/>
              <a:t> Wibracja i wstrząsanie mięśni miednicy, brzucha i grzbietu pomagają uzyskać rozluźnienie mięśni. Tułów oraz kończyny poddawane są rytmicznym ruchom o amplitudzie 3-5 na sekundę. Im bardziej napięte są mięśnie, tym słabsze i powolniejsze będzie wstrząsanie.</a:t>
            </a:r>
          </a:p>
        </p:txBody>
      </p:sp>
    </p:spTree>
    <p:extLst>
      <p:ext uri="{BB962C8B-B14F-4D97-AF65-F5344CB8AC3E}">
        <p14:creationId xmlns:p14="http://schemas.microsoft.com/office/powerpoint/2010/main" val="2308838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713DF4F-83C9-4F48-9D73-A83795B3E39C}"/>
              </a:ext>
            </a:extLst>
          </p:cNvPr>
          <p:cNvSpPr/>
          <p:nvPr/>
        </p:nvSpPr>
        <p:spPr>
          <a:xfrm>
            <a:off x="1082179" y="1166843"/>
            <a:ext cx="98822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Masaż jest formą oddziaływania na organizm człowieka za pomocą bodźców mechanicznych różnego pochodzenia, głównie w postaci ucisków, uderzeń lub wibracji w celu wywołania odczynów fizjologicznych i zrównoważenia energii witalnej w organizmie. Ma działanie lecznicze, profilaktyczne, relaksujące i kosmetyczne. W zespole napięcia przedmiesiączkowego oraz w bolesnym miesiączkowaniu można zastosować masaż tkanki łącznej w celu oddziaływania na autonomiczny układ nerwowy. Masaż najlepiej rozpocząć w środkowym okresie cyklu miesiączkowego. Właściwą pozycją do wykonania masażu jest leżenie bokiem, ponieważ jest to jedyna pozycja umożliwiająca prawidłowe rozciągnięcie stref łącznotkankowych. </a:t>
            </a:r>
          </a:p>
        </p:txBody>
      </p:sp>
    </p:spTree>
    <p:extLst>
      <p:ext uri="{BB962C8B-B14F-4D97-AF65-F5344CB8AC3E}">
        <p14:creationId xmlns:p14="http://schemas.microsoft.com/office/powerpoint/2010/main" val="327954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7562517-DB36-4B79-8CC2-4912A04860BF}"/>
              </a:ext>
            </a:extLst>
          </p:cNvPr>
          <p:cNvSpPr/>
          <p:nvPr/>
        </p:nvSpPr>
        <p:spPr>
          <a:xfrm>
            <a:off x="721453" y="1859340"/>
            <a:ext cx="100919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Dojrzewanie płciowe jest okresem w rozwoju człowieka, w którym zachodzą zmiany hormonalne i somatyczne prowadzące do uzyskania pełnej dojrzałości płciowej, umożliwiającej reprodukcję. Dojrzewanie to z ginekologicznego punktu widzenia charakteryzuje się rozwojem drugorzędowych i trzeciorzędowych cech płciowych. Fizjologiczne procesy występujące u dorosłych kobiet w okresie pokwitania dopiero się kształtują, a niektóre z nich – uznawane za patologie – u nastolatek są całkowicie normalne.</a:t>
            </a:r>
          </a:p>
        </p:txBody>
      </p:sp>
    </p:spTree>
    <p:extLst>
      <p:ext uri="{BB962C8B-B14F-4D97-AF65-F5344CB8AC3E}">
        <p14:creationId xmlns:p14="http://schemas.microsoft.com/office/powerpoint/2010/main" val="311867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EDDCCCE-E9A6-4C16-94A5-2577755A62C0}"/>
              </a:ext>
            </a:extLst>
          </p:cNvPr>
          <p:cNvSpPr/>
          <p:nvPr/>
        </p:nvSpPr>
        <p:spPr>
          <a:xfrm>
            <a:off x="1146495" y="1846189"/>
            <a:ext cx="98990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Ciepło w fizjoterapii jest stosowane u osób z tendencją do skurczów mięśniowych w celu intensywniejszego rozluźnienia i działania na strefy </a:t>
            </a:r>
            <a:r>
              <a:rPr lang="pl-PL" dirty="0" err="1"/>
              <a:t>reflektoryczne</a:t>
            </a:r>
            <a:r>
              <a:rPr lang="pl-PL" dirty="0"/>
              <a:t> ze strony układu przywspółczulnego. Ma ono szczególne zastosowanie u dziewcząt i kobiet, u których występuje bolesne miesiączkowanie, a które odczuwają przyjemne odprężenie po zabiegach </a:t>
            </a:r>
            <a:r>
              <a:rPr lang="pl-PL" dirty="0" err="1"/>
              <a:t>ciepłoleczniczych</a:t>
            </a:r>
            <a:r>
              <a:rPr lang="pl-PL" dirty="0"/>
              <a:t>. Zabiegi wykonuje się zarówno w obrębie brzucha i miednicy, jak i całego ciała w postaci ciepłych, wilgotnych okładów lub zabiegów światłoleczniczych. W światłolecznictwie zaleca się zabiegi z użyciem lamp emitujących promieniowanie podczerwone krótkofalowe (trwające 20-30 minut lub 20-40 minut) bądź naświetlania promieniami UV. Zabiegi z zakresu ciepłolecznictwa możemy wykonywać jako uzupełnienie zarówno przed ćwiczeniami, jak i po nich.</a:t>
            </a:r>
          </a:p>
        </p:txBody>
      </p:sp>
    </p:spTree>
    <p:extLst>
      <p:ext uri="{BB962C8B-B14F-4D97-AF65-F5344CB8AC3E}">
        <p14:creationId xmlns:p14="http://schemas.microsoft.com/office/powerpoint/2010/main" val="305093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11AD0E2-0F2F-4648-A4FA-754B5215660A}"/>
              </a:ext>
            </a:extLst>
          </p:cNvPr>
          <p:cNvSpPr/>
          <p:nvPr/>
        </p:nvSpPr>
        <p:spPr>
          <a:xfrm>
            <a:off x="998290" y="2274838"/>
            <a:ext cx="8145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leczeniu bolesnego miesiączkowania istotne znaczenie ma diatermia krótkofalowa, która wpływa na lepsze ukrwienie narządu rodnego i tym samym powoduje zmniejszenie doznań bólowych związanych z rozciąganiem komórek mięśniowych trzonu macicy. Zabiegi stosuje się na zmianę z naświetlaniami lampami, co drugi dzień. Czas zabiegu wynosi od 5 do 15 minut</a:t>
            </a:r>
          </a:p>
        </p:txBody>
      </p:sp>
    </p:spTree>
    <p:extLst>
      <p:ext uri="{BB962C8B-B14F-4D97-AF65-F5344CB8AC3E}">
        <p14:creationId xmlns:p14="http://schemas.microsoft.com/office/powerpoint/2010/main" val="2956549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7373652-E5D1-4F8A-936E-1E88FB0557E0}"/>
              </a:ext>
            </a:extLst>
          </p:cNvPr>
          <p:cNvSpPr/>
          <p:nvPr/>
        </p:nvSpPr>
        <p:spPr>
          <a:xfrm>
            <a:off x="513126" y="1384469"/>
            <a:ext cx="1116574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Przezskórna elektryczna stymulacja nerwów (TENS – </a:t>
            </a:r>
            <a:r>
              <a:rPr lang="pl-PL" dirty="0" err="1"/>
              <a:t>transcutaneous</a:t>
            </a:r>
            <a:r>
              <a:rPr lang="pl-PL" dirty="0"/>
              <a:t> </a:t>
            </a:r>
            <a:r>
              <a:rPr lang="pl-PL" dirty="0" err="1"/>
              <a:t>electrical</a:t>
            </a:r>
            <a:r>
              <a:rPr lang="pl-PL" dirty="0"/>
              <a:t> </a:t>
            </a:r>
            <a:r>
              <a:rPr lang="pl-PL" dirty="0" err="1"/>
              <a:t>nerve</a:t>
            </a:r>
            <a:r>
              <a:rPr lang="pl-PL" dirty="0"/>
              <a:t> </a:t>
            </a:r>
            <a:r>
              <a:rPr lang="pl-PL" dirty="0" err="1"/>
              <a:t>stimulation</a:t>
            </a:r>
            <a:r>
              <a:rPr lang="pl-PL" dirty="0"/>
              <a:t>) jest skuteczną, bezpieczną i prostą niefarmakologiczną metodą leczenia bólu. Zabiegi z zastosowaniem TENS przynoszą ulgę w bólu za pośrednictwem dwóch mechanizmów: po pierwsze stymulują uwalnianie endorfin, a po drugie wysyłają salwę </a:t>
            </a:r>
            <a:r>
              <a:rPr lang="pl-PL" dirty="0" err="1"/>
              <a:t>aferentnych</a:t>
            </a:r>
            <a:r>
              <a:rPr lang="pl-PL" dirty="0"/>
              <a:t> impulsów przez włókna o dużej średnicy tego samego nerwu korzeniowego. W ten sposób TENS podnosi próg sygnałów bólowych, blokując odbiór sygnału wzdłuż tego samego korzenia z niedotlenionego i nadmiernie przykurczonego mięśnia macicy. Dobierając odpowiednio parametry, takie jak czas trwania impulsu, częstotliwość czy jego kształt, można wyróżnić stymulację: wysokonapięciową (high </a:t>
            </a:r>
            <a:r>
              <a:rPr lang="pl-PL" dirty="0" err="1"/>
              <a:t>voltage</a:t>
            </a:r>
            <a:r>
              <a:rPr lang="pl-PL" dirty="0"/>
              <a:t> TENS), niskoczęstotliwościową (</a:t>
            </a:r>
            <a:r>
              <a:rPr lang="pl-PL" dirty="0" err="1"/>
              <a:t>low-frequency</a:t>
            </a:r>
            <a:r>
              <a:rPr lang="pl-PL" dirty="0"/>
              <a:t> TENS), konwencjonalną (</a:t>
            </a:r>
            <a:r>
              <a:rPr lang="pl-PL" dirty="0" err="1"/>
              <a:t>conventional</a:t>
            </a:r>
            <a:r>
              <a:rPr lang="pl-PL" dirty="0"/>
              <a:t> TENS) oraz uderzeniową (</a:t>
            </a:r>
            <a:r>
              <a:rPr lang="pl-PL" dirty="0" err="1"/>
              <a:t>burst</a:t>
            </a:r>
            <a:r>
              <a:rPr lang="pl-PL" dirty="0"/>
              <a:t> TENS). Największe znaczenie ma TENS wysokoczęstotliwościowa (high </a:t>
            </a:r>
            <a:r>
              <a:rPr lang="pl-PL" dirty="0" err="1"/>
              <a:t>frequency</a:t>
            </a:r>
            <a:r>
              <a:rPr lang="pl-PL" dirty="0"/>
              <a:t> TENS) o częstotliwości impulsów w zakresie 50-120 </a:t>
            </a:r>
            <a:r>
              <a:rPr lang="pl-PL" dirty="0" err="1"/>
              <a:t>Hz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7378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3FEB24-51EF-4A4A-BF3E-71BEBD151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9104" y="485862"/>
            <a:ext cx="9617467" cy="4715312"/>
          </a:xfrm>
        </p:spPr>
        <p:txBody>
          <a:bodyPr>
            <a:normAutofit fontScale="92500" lnSpcReduction="10000"/>
          </a:bodyPr>
          <a:lstStyle/>
          <a:p>
            <a:r>
              <a:rPr lang="pl-PL" sz="2800" b="1" dirty="0">
                <a:solidFill>
                  <a:srgbClr val="7030A0"/>
                </a:solidFill>
              </a:rPr>
              <a:t>Endometrioza u młodej pacjentki</a:t>
            </a:r>
          </a:p>
          <a:p>
            <a:r>
              <a:rPr lang="pl-PL" dirty="0"/>
              <a:t>Endometrioza charakteryzuje się obecnością struktur błony śluzowej trzonu macicy poza jamą macicy z zachowaniem jej czynności i budowy histologicznej. </a:t>
            </a:r>
            <a:r>
              <a:rPr lang="pl-PL" dirty="0" err="1"/>
              <a:t>Endometriozę</a:t>
            </a:r>
            <a:r>
              <a:rPr lang="pl-PL" dirty="0"/>
              <a:t> dzieli się na łagodną, średnio ciężką i ciężką. </a:t>
            </a:r>
          </a:p>
          <a:p>
            <a:r>
              <a:rPr lang="pl-PL" dirty="0"/>
              <a:t>Endometrioza występuje u 8% dziewcząt.</a:t>
            </a:r>
          </a:p>
          <a:p>
            <a:r>
              <a:rPr lang="pl-PL" dirty="0" err="1"/>
              <a:t>Endometriozę</a:t>
            </a:r>
            <a:r>
              <a:rPr lang="pl-PL" dirty="0"/>
              <a:t> u dziewcząt należy podejrzewać przy niedrożności błony dziewiczej, bolesnych miesiączkach, które nie poddają się leczeniu oraz przy dolegliwościach bólowych miednicy mniejszej.</a:t>
            </a:r>
          </a:p>
          <a:p>
            <a:endParaRPr lang="pl-PL" dirty="0"/>
          </a:p>
          <a:p>
            <a:r>
              <a:rPr lang="pl-PL" dirty="0"/>
              <a:t>Mniejsze ogniska leczy się elektrokoagulacja w laparoskopie, guzy jajnika wymagają leczenia operacyjnego ( w miarę możliwości oszczędzającego).</a:t>
            </a:r>
          </a:p>
          <a:p>
            <a:r>
              <a:rPr lang="pl-PL" dirty="0"/>
              <a:t>Leczenie uzupełniające polega na blokowaniu gonadotropin poprzez zastosowanie analogów  gonadoliberyny. </a:t>
            </a:r>
          </a:p>
          <a:p>
            <a:r>
              <a:rPr lang="pl-PL" dirty="0"/>
              <a:t>Laparoskopię „</a:t>
            </a:r>
            <a:r>
              <a:rPr lang="pl-PL" dirty="0" err="1"/>
              <a:t>second-look</a:t>
            </a:r>
            <a:r>
              <a:rPr lang="pl-PL" dirty="0"/>
              <a:t>” przeprowadza się w pierwszej fazie cyklu po ukończeniu leczenia hormonalnego.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1240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72614F9-51C5-4CFB-8F16-0525960B4798}"/>
              </a:ext>
            </a:extLst>
          </p:cNvPr>
          <p:cNvSpPr/>
          <p:nvPr/>
        </p:nvSpPr>
        <p:spPr>
          <a:xfrm>
            <a:off x="1294701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/>
              <a:t>Prawidłowy cykl miesiączkowy i zaburzenia miesiączkowania u dziewcząt</a:t>
            </a:r>
          </a:p>
          <a:p>
            <a:r>
              <a:rPr lang="pl-PL" dirty="0"/>
              <a:t>dr hab. n. med. Agnieszka Drosdzol-Cop</a:t>
            </a:r>
            <a:r>
              <a:rPr lang="pl-PL" baseline="30000" dirty="0"/>
              <a:t>1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lek. Agnieszka Białka</a:t>
            </a:r>
            <a:r>
              <a:rPr lang="pl-PL" baseline="30000" dirty="0"/>
              <a:t>1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lek. Agnieszka Tymińska-Bandoła</a:t>
            </a:r>
            <a:r>
              <a:rPr lang="pl-PL" baseline="30000" dirty="0"/>
              <a:t>2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mgr Weronika Powrosło</a:t>
            </a:r>
            <a:r>
              <a:rPr lang="pl-PL" baseline="30000" dirty="0"/>
              <a:t>1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prof. </a:t>
            </a:r>
            <a:r>
              <a:rPr lang="pl-PL" dirty="0" err="1"/>
              <a:t>nadzw</a:t>
            </a:r>
            <a:r>
              <a:rPr lang="pl-PL" dirty="0"/>
              <a:t>. dr hab. n. med. Rafał Stojko</a:t>
            </a:r>
            <a:r>
              <a:rPr lang="pl-PL" baseline="30000" dirty="0"/>
              <a:t>1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prof. dr hab. n. med. Violetta Skrzypulec-Plinta</a:t>
            </a:r>
            <a:r>
              <a:rPr lang="pl-PL" baseline="30000" dirty="0"/>
              <a:t>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455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4A08890-8FB9-4540-8EBA-837B591CB460}"/>
              </a:ext>
            </a:extLst>
          </p:cNvPr>
          <p:cNvSpPr/>
          <p:nvPr/>
        </p:nvSpPr>
        <p:spPr>
          <a:xfrm>
            <a:off x="604007" y="1582341"/>
            <a:ext cx="10972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</a:rPr>
              <a:t>Cykl miesiączkowy</a:t>
            </a:r>
          </a:p>
          <a:p>
            <a:endParaRPr lang="pl-PL" sz="2400" b="1" dirty="0">
              <a:solidFill>
                <a:srgbClr val="7030A0"/>
              </a:solidFill>
            </a:endParaRPr>
          </a:p>
          <a:p>
            <a:r>
              <a:rPr lang="pl-PL" dirty="0"/>
              <a:t>Średni wiek wystąpienia pierwszej miesiączki, określanej jako menarche, w naszej populacji to mniej więcej 13 rok życia. Prawidłowo powinna się ona pojawić między 10 a 16 rokiem życia, jednak jest to zależne od uwarunkowań genetycznych, społecznych, ekonomicznych, a nawet urbanizacyjnych. Najczęściej w ciągu 18-24 miesięcy po menarche cykle miesiączkowe są nieregularne i bezowulacyjne, co może utrzymywać się nawet do 6 lat. Jest to czas dalszego rozwoju układu hormonalnego i rozrodczego oraz mechanizmów sprzężeń zwrotnych.</a:t>
            </a:r>
          </a:p>
        </p:txBody>
      </p:sp>
    </p:spTree>
    <p:extLst>
      <p:ext uri="{BB962C8B-B14F-4D97-AF65-F5344CB8AC3E}">
        <p14:creationId xmlns:p14="http://schemas.microsoft.com/office/powerpoint/2010/main" val="312642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851C4EB-5D4B-4A14-ABB3-659DEF04E02F}"/>
              </a:ext>
            </a:extLst>
          </p:cNvPr>
          <p:cNvSpPr/>
          <p:nvPr/>
        </p:nvSpPr>
        <p:spPr>
          <a:xfrm>
            <a:off x="671119" y="1720840"/>
            <a:ext cx="104778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okresie </a:t>
            </a:r>
            <a:r>
              <a:rPr lang="pl-PL" dirty="0" err="1"/>
              <a:t>okołopokwitaniowym</a:t>
            </a:r>
            <a:r>
              <a:rPr lang="pl-PL" dirty="0"/>
              <a:t> wzrasta aktywność generatora, znajdującego się w podwzgórzu, wydzielającego gonadoliberynę (GnRH). Prowadzi to do zwiększonego wydzielania gonadotropin przysadkowych – hormonu luteinizującego (LH) i hormonu </a:t>
            </a:r>
            <a:r>
              <a:rPr lang="pl-PL" dirty="0" err="1"/>
              <a:t>folikulotropowego</a:t>
            </a:r>
            <a:r>
              <a:rPr lang="pl-PL" dirty="0"/>
              <a:t> (FSH) – a te z kolei stymulują jajniki do produkcji steroidów płciowych. Mechanizm odpowiedzialny za kontrolę wydzielania GnRH jest zależny od układu neuroprzekaźników, takich jak dopamina, noradrenalina, kwas </a:t>
            </a:r>
            <a:r>
              <a:rPr lang="pl-PL" dirty="0" err="1"/>
              <a:t>aminoglutaminowy</a:t>
            </a:r>
            <a:r>
              <a:rPr lang="pl-PL" dirty="0"/>
              <a:t>, </a:t>
            </a:r>
            <a:r>
              <a:rPr lang="pl-PL" dirty="0" err="1"/>
              <a:t>kisspeptyna</a:t>
            </a:r>
            <a:r>
              <a:rPr lang="pl-PL" dirty="0"/>
              <a:t>, kwas γ-aminomasłowy i opioidy.</a:t>
            </a:r>
          </a:p>
        </p:txBody>
      </p:sp>
    </p:spTree>
    <p:extLst>
      <p:ext uri="{BB962C8B-B14F-4D97-AF65-F5344CB8AC3E}">
        <p14:creationId xmlns:p14="http://schemas.microsoft.com/office/powerpoint/2010/main" val="185895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9FCD41E-1624-4041-8D7F-524B74A9F58B}"/>
              </a:ext>
            </a:extLst>
          </p:cNvPr>
          <p:cNvSpPr/>
          <p:nvPr/>
        </p:nvSpPr>
        <p:spPr>
          <a:xfrm>
            <a:off x="620785" y="1586130"/>
            <a:ext cx="103016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konsekwencji estrogeny zaczynają być wytwarzane w znaczącej ilości. Początkowo mogą one zwrotnie hamować wydzielanie GnRH i powodować występowanie cykli bezowulacyjnych. Estrogeny zwiększają liczbę receptorów dla GnRH na </a:t>
            </a:r>
            <a:r>
              <a:rPr lang="pl-PL" dirty="0" err="1"/>
              <a:t>gonadotropach</a:t>
            </a:r>
            <a:r>
              <a:rPr lang="pl-PL" dirty="0"/>
              <a:t> przedniego płata przysadki, a działanie progesteronu polega na hamowaniu pulsacyjnego wydzielania GnRH. W czasie kiedy pulsacyjne wydzielanie gonadotropin zaczyna występować również w ciągu dnia, błona śluzowa jamy macicy ulega proliferacji pod wpływem ekspozycji na estrogeny w fazie folikularnej, natomiast brak progesteronu w fazie lutealnej nie stabilizuje odpowiednio endometrium i nie następuje jego cykliczna przemiana. Błona śluzowa ulega złuszczeniu i pojawiają się obfite, często niezwiązane z cyklem miesiączkowym, czasem trudne do opanowania krwawienia.</a:t>
            </a:r>
          </a:p>
        </p:txBody>
      </p:sp>
    </p:spTree>
    <p:extLst>
      <p:ext uri="{BB962C8B-B14F-4D97-AF65-F5344CB8AC3E}">
        <p14:creationId xmlns:p14="http://schemas.microsoft.com/office/powerpoint/2010/main" val="286062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CF0F569-8364-4315-8124-E4F91C57206D}"/>
              </a:ext>
            </a:extLst>
          </p:cNvPr>
          <p:cNvSpPr/>
          <p:nvPr/>
        </p:nvSpPr>
        <p:spPr>
          <a:xfrm>
            <a:off x="1054216" y="1640739"/>
            <a:ext cx="10083567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7030A0"/>
                </a:solidFill>
              </a:rPr>
              <a:t>Zaburzenia miesiączkowania</a:t>
            </a:r>
          </a:p>
          <a:p>
            <a:r>
              <a:rPr lang="pl-PL" dirty="0"/>
              <a:t>Najczęściej występującym zaburzeniem cyklu miesiączkowego u dziewcząt jest </a:t>
            </a:r>
            <a:r>
              <a:rPr lang="pl-PL" dirty="0" err="1"/>
              <a:t>dysmenorrhea</a:t>
            </a:r>
            <a:r>
              <a:rPr lang="pl-PL" dirty="0"/>
              <a:t>, czyli bolesne miesiączkowanie, które może występować w postaci pierwotnej (90%) lub wtórnej. Inne nieprawidłowości dotyczące przebiegu cyklu miesiączkowego u dziewcząt w wieku dojrzewania mogą dotyczyć każdej z jego cech: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nieprawidłowa objętość krwi utraconej podczas miesiączki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err="1"/>
              <a:t>hypermenorrhea</a:t>
            </a:r>
            <a:r>
              <a:rPr lang="pl-PL" dirty="0"/>
              <a:t> – obfite krwawienia z utratą krwi powyżej 80 ml z towarzyszącą niedokrwistością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err="1"/>
              <a:t>hypomenorrhea</a:t>
            </a:r>
            <a:r>
              <a:rPr lang="pl-PL" dirty="0"/>
              <a:t> – skąpe krwawienia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nieprawidłowa długość trwania cyklu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err="1"/>
              <a:t>oligomenorrhea</a:t>
            </a:r>
            <a:r>
              <a:rPr lang="pl-PL" dirty="0"/>
              <a:t> – cykl trwający &gt;45 dni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err="1"/>
              <a:t>polymenorrhea</a:t>
            </a:r>
            <a:r>
              <a:rPr lang="pl-PL" dirty="0"/>
              <a:t> – cykl trwający &lt;21 dni</a:t>
            </a:r>
          </a:p>
        </p:txBody>
      </p:sp>
    </p:spTree>
    <p:extLst>
      <p:ext uri="{BB962C8B-B14F-4D97-AF65-F5344CB8AC3E}">
        <p14:creationId xmlns:p14="http://schemas.microsoft.com/office/powerpoint/2010/main" val="103891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02BA9D8-AAC6-4C83-9834-11CAC50D9167}"/>
              </a:ext>
            </a:extLst>
          </p:cNvPr>
          <p:cNvSpPr/>
          <p:nvPr/>
        </p:nvSpPr>
        <p:spPr>
          <a:xfrm>
            <a:off x="1065402" y="612845"/>
            <a:ext cx="80785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nieprawidłowy czas trwania miesiączki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miesiączki przedłużone – trwające &gt;7 dni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miesiączki skrócone – trwające &lt;2 dni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zaburzenia regularności cyklu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brak miesiączki, w tym </a:t>
            </a:r>
            <a:r>
              <a:rPr lang="pl-PL" dirty="0" err="1"/>
              <a:t>amenorrhea</a:t>
            </a:r>
            <a:r>
              <a:rPr lang="pl-PL" dirty="0"/>
              <a:t> </a:t>
            </a:r>
            <a:r>
              <a:rPr lang="pl-PL" dirty="0" err="1"/>
              <a:t>primaria</a:t>
            </a:r>
            <a:r>
              <a:rPr lang="pl-PL" dirty="0"/>
              <a:t>, czyli niewystąpienie miesiączki ani drugorzędowych cech płciowych u dziewczynki do 14 roku życia lub niewystąpienie miesiączki u nastolatki do 16 roku życia przy współwystępowaniu drugorzędowych cech płciowych, oraz </a:t>
            </a:r>
            <a:r>
              <a:rPr lang="pl-PL" dirty="0" err="1"/>
              <a:t>amenorrhea</a:t>
            </a:r>
            <a:r>
              <a:rPr lang="pl-PL" dirty="0"/>
              <a:t> </a:t>
            </a:r>
            <a:r>
              <a:rPr lang="pl-PL" dirty="0" err="1"/>
              <a:t>secundaria</a:t>
            </a:r>
            <a:r>
              <a:rPr lang="pl-PL" dirty="0"/>
              <a:t>, czyli niewystępowanie miesiączki przez 3-6 miesięcy u pacjentki, która wcześniej prawidłowo miesiączkowała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miesiączki nieregularne.</a:t>
            </a:r>
            <a:r>
              <a:rPr lang="pl-PL" baseline="30000" dirty="0"/>
              <a:t>1,4</a:t>
            </a:r>
            <a:r>
              <a:rPr lang="pl-PL" dirty="0"/>
              <a:t> </a:t>
            </a:r>
          </a:p>
          <a:p>
            <a:r>
              <a:rPr lang="pl-PL" dirty="0"/>
              <a:t>Częstość występowania zaburzeń miesiączkowania u dziewcząt szacuje się nawet na 75%. Według różnych źródeł pacjentki z wtórnym brakiem miesiączki stanowią 18-58%.</a:t>
            </a:r>
          </a:p>
        </p:txBody>
      </p:sp>
    </p:spTree>
    <p:extLst>
      <p:ext uri="{BB962C8B-B14F-4D97-AF65-F5344CB8AC3E}">
        <p14:creationId xmlns:p14="http://schemas.microsoft.com/office/powerpoint/2010/main" val="207863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A5E14BA-CD76-433E-A31A-EBC4EABE17A9}"/>
              </a:ext>
            </a:extLst>
          </p:cNvPr>
          <p:cNvSpPr/>
          <p:nvPr/>
        </p:nvSpPr>
        <p:spPr>
          <a:xfrm>
            <a:off x="1157681" y="1859340"/>
            <a:ext cx="10058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7030A0"/>
                </a:solidFill>
              </a:rPr>
              <a:t>Krwawienia młodocianych</a:t>
            </a:r>
          </a:p>
          <a:p>
            <a:r>
              <a:rPr lang="pl-PL" dirty="0"/>
              <a:t>Jedną z konsekwencji nieregularnych i bezowulacyjnych cykli miesiączkowych są występujące u około 12-37% dziewcząt krwawienia młodocianych. Najczęściej występują one pod postacią nieregularnych krwawień o różnej objętości utraconej krwi, określanych jako nieprawidłowe krwawienia z dróg rodnych (AUB – </a:t>
            </a:r>
            <a:r>
              <a:rPr lang="pl-PL" dirty="0" err="1"/>
              <a:t>abnormal</a:t>
            </a:r>
            <a:r>
              <a:rPr lang="pl-PL" dirty="0"/>
              <a:t> </a:t>
            </a:r>
            <a:r>
              <a:rPr lang="pl-PL" dirty="0" err="1"/>
              <a:t>uterine</a:t>
            </a:r>
            <a:r>
              <a:rPr lang="pl-PL" dirty="0"/>
              <a:t> </a:t>
            </a:r>
            <a:r>
              <a:rPr lang="pl-PL" dirty="0" err="1"/>
              <a:t>bleeding</a:t>
            </a:r>
            <a:r>
              <a:rPr lang="pl-PL" dirty="0"/>
              <a:t>). Rzadziej występują one jako epizody braku miesiączki, trwające średnio trzy miesiące, po których następuje jednodniowe obfite krwawienie.</a:t>
            </a:r>
          </a:p>
        </p:txBody>
      </p:sp>
    </p:spTree>
    <p:extLst>
      <p:ext uri="{BB962C8B-B14F-4D97-AF65-F5344CB8AC3E}">
        <p14:creationId xmlns:p14="http://schemas.microsoft.com/office/powerpoint/2010/main" val="2905683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BCD865-ABD4-4B52-8CEF-E2691D1BF087}"/>
              </a:ext>
            </a:extLst>
          </p:cNvPr>
          <p:cNvSpPr/>
          <p:nvPr/>
        </p:nvSpPr>
        <p:spPr>
          <a:xfrm>
            <a:off x="763398" y="1774963"/>
            <a:ext cx="10226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AUB charakteryzują się obfitymi, trwającymi ponad 10 dni krwawieniami, bez związku z cyklem miesiączkowym, niezwiązanymi także z organiczną patologią narządu rodnego ani innymi schorzeniami. Utrata krwi może być różna, zwykle przekracza jednak 80 ml i często doprowadza do niedokrwistości z niedoboru żelaza. Krwawienia młodocianych charakteryzują się obecnością skrzepów o średnicy ≥2,5 cm we krwi miesiączkowej, koniecznością zmiany podpaski/tamponu częściej niż co godzinę, przesiąkaniem podpasek/tamponów po 1 godzinie przez kolejne 2-3 godziny, koniecznością stosowania tzw. podwójnej ochrony (podpaska i tampon lub 2 podpaski łącznie), odczuciem „tryskania” krwi. W 20% przypadków takie krwawienie występuje już w trakcie pierwszej miesiączki i może pojawiać się nawet do 5 lat po menarche</a:t>
            </a:r>
          </a:p>
        </p:txBody>
      </p:sp>
    </p:spTree>
    <p:extLst>
      <p:ext uri="{BB962C8B-B14F-4D97-AF65-F5344CB8AC3E}">
        <p14:creationId xmlns:p14="http://schemas.microsoft.com/office/powerpoint/2010/main" val="187256101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111</TotalTime>
  <Words>304</Words>
  <Application>Microsoft Office PowerPoint</Application>
  <PresentationFormat>Panoramiczny</PresentationFormat>
  <Paragraphs>53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Wycinek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7</cp:revision>
  <dcterms:created xsi:type="dcterms:W3CDTF">2018-07-17T08:34:16Z</dcterms:created>
  <dcterms:modified xsi:type="dcterms:W3CDTF">2018-07-17T10:25:44Z</dcterms:modified>
</cp:coreProperties>
</file>